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2" r:id="rId1"/>
  </p:sldMasterIdLst>
  <p:notesMasterIdLst>
    <p:notesMasterId r:id="rId45"/>
  </p:notesMasterIdLst>
  <p:sldIdLst>
    <p:sldId id="284" r:id="rId2"/>
    <p:sldId id="473" r:id="rId3"/>
    <p:sldId id="556" r:id="rId4"/>
    <p:sldId id="557" r:id="rId5"/>
    <p:sldId id="558" r:id="rId6"/>
    <p:sldId id="559" r:id="rId7"/>
    <p:sldId id="560" r:id="rId8"/>
    <p:sldId id="561" r:id="rId9"/>
    <p:sldId id="562" r:id="rId10"/>
    <p:sldId id="553" r:id="rId11"/>
    <p:sldId id="537" r:id="rId12"/>
    <p:sldId id="538" r:id="rId13"/>
    <p:sldId id="540" r:id="rId14"/>
    <p:sldId id="541" r:id="rId15"/>
    <p:sldId id="542" r:id="rId16"/>
    <p:sldId id="543" r:id="rId17"/>
    <p:sldId id="555" r:id="rId18"/>
    <p:sldId id="539" r:id="rId19"/>
    <p:sldId id="547" r:id="rId20"/>
    <p:sldId id="548" r:id="rId21"/>
    <p:sldId id="544" r:id="rId22"/>
    <p:sldId id="545" r:id="rId23"/>
    <p:sldId id="546" r:id="rId24"/>
    <p:sldId id="550" r:id="rId25"/>
    <p:sldId id="551" r:id="rId26"/>
    <p:sldId id="491" r:id="rId27"/>
    <p:sldId id="496" r:id="rId28"/>
    <p:sldId id="535" r:id="rId29"/>
    <p:sldId id="508" r:id="rId30"/>
    <p:sldId id="497" r:id="rId31"/>
    <p:sldId id="500" r:id="rId32"/>
    <p:sldId id="504" r:id="rId33"/>
    <p:sldId id="501" r:id="rId34"/>
    <p:sldId id="499" r:id="rId35"/>
    <p:sldId id="534" r:id="rId36"/>
    <p:sldId id="502" r:id="rId37"/>
    <p:sldId id="503" r:id="rId38"/>
    <p:sldId id="506" r:id="rId39"/>
    <p:sldId id="563" r:id="rId40"/>
    <p:sldId id="485" r:id="rId41"/>
    <p:sldId id="564" r:id="rId42"/>
    <p:sldId id="552" r:id="rId43"/>
    <p:sldId id="339" r:id="rId44"/>
  </p:sldIdLst>
  <p:sldSz cx="9144000" cy="5143500" type="screen16x9"/>
  <p:notesSz cx="6858000" cy="9144000"/>
  <p:embeddedFontLst>
    <p:embeddedFont>
      <p:font typeface="Lato" panose="020F0502020204030203" pitchFamily="34" charset="0"/>
      <p:regular r:id="rId46"/>
      <p:bold r:id="rId47"/>
      <p:italic r:id="rId48"/>
      <p:boldItalic r:id="rId49"/>
    </p:embeddedFont>
    <p:embeddedFont>
      <p:font typeface="Raleway" panose="020B0503030101060003" pitchFamily="34" charset="77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717A42F-384D-F145-ACFA-9114A19CA8E5}">
          <p14:sldIdLst>
            <p14:sldId id="284"/>
            <p14:sldId id="473"/>
          </p14:sldIdLst>
        </p14:section>
        <p14:section name="DateTime" id="{44ED5600-AF3F-774F-9AEF-5BB3D894921C}">
          <p14:sldIdLst>
            <p14:sldId id="556"/>
            <p14:sldId id="557"/>
            <p14:sldId id="558"/>
            <p14:sldId id="559"/>
            <p14:sldId id="560"/>
            <p14:sldId id="561"/>
            <p14:sldId id="562"/>
          </p14:sldIdLst>
        </p14:section>
        <p14:section name="NPE Problem" id="{28C22A69-6F43-5648-87BF-F7F4A4799547}">
          <p14:sldIdLst>
            <p14:sldId id="553"/>
            <p14:sldId id="537"/>
            <p14:sldId id="538"/>
            <p14:sldId id="540"/>
            <p14:sldId id="541"/>
            <p14:sldId id="542"/>
            <p14:sldId id="543"/>
          </p14:sldIdLst>
        </p14:section>
        <p14:section name="Optional" id="{0B855D3D-F14C-6E45-82AB-1060FF4F1F3B}">
          <p14:sldIdLst>
            <p14:sldId id="555"/>
            <p14:sldId id="539"/>
            <p14:sldId id="547"/>
            <p14:sldId id="548"/>
            <p14:sldId id="544"/>
            <p14:sldId id="545"/>
            <p14:sldId id="546"/>
            <p14:sldId id="550"/>
            <p14:sldId id="551"/>
          </p14:sldIdLst>
        </p14:section>
        <p14:section name="Gradle" id="{A72B151A-A5DA-8746-9C7D-CA9E053BD9F1}">
          <p14:sldIdLst>
            <p14:sldId id="491"/>
            <p14:sldId id="496"/>
            <p14:sldId id="535"/>
            <p14:sldId id="508"/>
            <p14:sldId id="497"/>
            <p14:sldId id="500"/>
            <p14:sldId id="504"/>
            <p14:sldId id="501"/>
            <p14:sldId id="499"/>
            <p14:sldId id="534"/>
            <p14:sldId id="502"/>
            <p14:sldId id="503"/>
            <p14:sldId id="506"/>
          </p14:sldIdLst>
        </p14:section>
        <p14:section name="Homework" id="{8BCC3A5D-1D9C-9543-861D-2F06DBA12A92}">
          <p14:sldIdLst>
            <p14:sldId id="563"/>
            <p14:sldId id="485"/>
            <p14:sldId id="564"/>
            <p14:sldId id="552"/>
          </p14:sldIdLst>
        </p14:section>
        <p14:section name="Questions" id="{6659F9AE-1C51-ED4C-8E7A-63DEE2A6ECC0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77480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75B59A-8F34-4A71-B247-EAC484CAED77}">
  <a:tblStyle styleId="{4375B59A-8F34-4A71-B247-EAC484CAED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63"/>
    <p:restoredTop sz="76832" autoAdjust="0"/>
  </p:normalViewPr>
  <p:slideViewPr>
    <p:cSldViewPr snapToGrid="0" snapToObjects="1">
      <p:cViewPr>
        <p:scale>
          <a:sx n="191" d="100"/>
          <a:sy n="191" d="100"/>
        </p:scale>
        <p:origin x="657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909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27185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622037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445112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411865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425273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9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56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787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955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481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73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827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364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69A30-639B-470E-9171-DDBF64679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7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40109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6" r:id="rId2"/>
    <p:sldLayoutId id="2147483727" r:id="rId3"/>
    <p:sldLayoutId id="2147483729" r:id="rId4"/>
    <p:sldLayoutId id="2147483730" r:id="rId5"/>
    <p:sldLayoutId id="2147483731" r:id="rId6"/>
    <p:sldLayoutId id="2147483732" r:id="rId7"/>
    <p:sldLayoutId id="2147483733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eldung.com/java-8-date-time-intro" TargetMode="External"/><Relationship Id="rId2" Type="http://schemas.openxmlformats.org/officeDocument/2006/relationships/hyperlink" Target="https://www.baeldung.com/java-option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aeldung.com/gradle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00676" y="1786259"/>
            <a:ext cx="8229011" cy="63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Lesson 8 – Optional, </a:t>
            </a:r>
            <a:r>
              <a:rPr lang="en-US" sz="3200" dirty="0" err="1"/>
              <a:t>DateTime</a:t>
            </a:r>
            <a:r>
              <a:rPr lang="en-US" sz="3200" dirty="0"/>
              <a:t> API, Gradle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261883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0CE95A-3FEE-F741-A58E-DDEF30DC90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A" dirty="0"/>
              <a:t>Billion-Dollar mistake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E3F58-9489-744B-96B1-33D9B2F84A1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97413"/>
            <a:ext cx="549275" cy="3127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6267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1221-6F75-2D42-B392-B970F6F48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NPE aka</a:t>
            </a:r>
            <a:r>
              <a:rPr lang="en-UA" dirty="0"/>
              <a:t> “Billion-Dollar mistake”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8076C-62A4-4F40-AA72-4075E3AA0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Tony Hoare the creator of the null reference</a:t>
            </a:r>
          </a:p>
          <a:p>
            <a:r>
              <a:rPr lang="en-GB" dirty="0"/>
              <a:t>Created while designing ALGOL W</a:t>
            </a:r>
          </a:p>
          <a:p>
            <a:r>
              <a:rPr lang="en-GB" dirty="0"/>
              <a:t>Meant to model the absence of a value</a:t>
            </a:r>
          </a:p>
          <a:p>
            <a:r>
              <a:rPr lang="en-GB" dirty="0"/>
              <a:t>“... simply because it was so easy to implement”</a:t>
            </a:r>
          </a:p>
          <a:p>
            <a:r>
              <a:rPr lang="en-GB" dirty="0"/>
              <a:t>The cause of the Null Pointer Exceptions </a:t>
            </a:r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47903-9A9E-9E4F-A657-08011053E7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E6207-C3C7-4943-B818-F2654D67A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294" y="1225451"/>
            <a:ext cx="1924287" cy="19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57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1141-DEF7-5D48-A9B1-E181AF42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Most frequent exception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61C67-0F62-7C42-BA2D-B573E1CF8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1393119"/>
            <a:ext cx="4940300" cy="2781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BA43C-2D2A-4547-8B15-6D3B400AAD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1977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CF32-9246-1449-AF01-23EA7B7B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NPE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47D7E-8107-A04D-9CAD-DA01D4782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27FA7-2DE6-C44A-A87E-49ED26709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25" y="1200150"/>
            <a:ext cx="2190096" cy="1849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982503-8CEC-234D-8DE3-83251FD92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001" y="1200150"/>
            <a:ext cx="2368799" cy="15374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C7FBF3-E52E-8243-BB3E-9746AC8D2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075" y="1215788"/>
            <a:ext cx="1460500" cy="1682750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7B1F44ED-10D0-474D-9AD0-BD1BA4709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848" y="3755938"/>
            <a:ext cx="5689600" cy="8382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762150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7433F-4157-6F4E-A5CD-4196C31FA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Attempt 1: Null checks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36653-4D23-3A49-956E-23134CDF52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DD195-B04B-A346-A8C0-B700FAC33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1699733"/>
            <a:ext cx="68453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03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7433F-4157-6F4E-A5CD-4196C31F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199185" cy="857400"/>
          </a:xfrm>
        </p:spPr>
        <p:txBody>
          <a:bodyPr/>
          <a:lstStyle/>
          <a:p>
            <a:r>
              <a:rPr lang="en-UA" dirty="0"/>
              <a:t>Attempt 2: Multiple Exits </a:t>
            </a:r>
            <a:r>
              <a:rPr lang="en-UA" sz="2000" dirty="0"/>
              <a:t>(Fail/Return Fir</a:t>
            </a:r>
            <a:r>
              <a:rPr lang="en-GB" sz="2000" dirty="0" err="1"/>
              <a:t>st</a:t>
            </a:r>
            <a:r>
              <a:rPr lang="en-UA" sz="2000" dirty="0"/>
              <a:t> pattern)</a:t>
            </a:r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36653-4D23-3A49-956E-23134CDF52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D3439-4C67-F046-A39B-AD5B44B4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1335783"/>
            <a:ext cx="68453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20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4EB9B-6861-B14F-B7EE-611C1EF4D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7443811" cy="857400"/>
          </a:xfrm>
        </p:spPr>
        <p:txBody>
          <a:bodyPr/>
          <a:lstStyle/>
          <a:p>
            <a:r>
              <a:rPr lang="en-UA" dirty="0"/>
              <a:t>The problem – NullPointerException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A70EFA-A20B-4245-9BCF-4997683EA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24" y="1200150"/>
            <a:ext cx="4802918" cy="3725700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000080"/>
                </a:solidFill>
              </a:rPr>
              <a:t>var </a:t>
            </a:r>
            <a:r>
              <a:rPr lang="en-GB" sz="1200" dirty="0" err="1"/>
              <a:t>operatingSystem</a:t>
            </a:r>
            <a:r>
              <a:rPr lang="en-GB" sz="1200" dirty="0"/>
              <a:t> = </a:t>
            </a:r>
            <a:r>
              <a:rPr lang="en-GB" sz="1200" b="1" dirty="0">
                <a:solidFill>
                  <a:srgbClr val="000080"/>
                </a:solidFill>
              </a:rPr>
              <a:t>new </a:t>
            </a:r>
            <a:r>
              <a:rPr lang="en-GB" sz="1200" dirty="0" err="1"/>
              <a:t>OperatingSystem</a:t>
            </a:r>
            <a:r>
              <a:rPr lang="en-GB" sz="1200" dirty="0"/>
              <a:t>(</a:t>
            </a:r>
            <a:r>
              <a:rPr lang="en-GB" sz="1200" b="1" dirty="0">
                <a:solidFill>
                  <a:srgbClr val="008000"/>
                </a:solidFill>
              </a:rPr>
              <a:t>"Symbian"</a:t>
            </a:r>
            <a:r>
              <a:rPr lang="en-GB" sz="1200" dirty="0"/>
              <a:t>);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000080"/>
                </a:solidFill>
              </a:rPr>
              <a:t>var </a:t>
            </a:r>
            <a:r>
              <a:rPr lang="en-GB" sz="1200" dirty="0" err="1"/>
              <a:t>operatingSystem</a:t>
            </a:r>
            <a:r>
              <a:rPr lang="en-GB" sz="1200" dirty="0"/>
              <a:t> = </a:t>
            </a:r>
            <a:r>
              <a:rPr lang="en-GB" sz="1200" b="1" dirty="0">
                <a:solidFill>
                  <a:srgbClr val="000080"/>
                </a:solidFill>
              </a:rPr>
              <a:t>new </a:t>
            </a:r>
            <a:r>
              <a:rPr lang="en-GB" sz="1200" dirty="0" err="1"/>
              <a:t>OperatingSystem</a:t>
            </a:r>
            <a:r>
              <a:rPr lang="en-GB" sz="1200" dirty="0"/>
              <a:t>(</a:t>
            </a:r>
            <a:r>
              <a:rPr lang="en-GB" sz="1200" b="1" dirty="0">
                <a:solidFill>
                  <a:schemeClr val="accent3"/>
                </a:solidFill>
              </a:rPr>
              <a:t>null</a:t>
            </a:r>
            <a:r>
              <a:rPr lang="en-GB" sz="1200" dirty="0"/>
              <a:t>);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rgbClr val="000080"/>
                </a:solidFill>
              </a:rPr>
              <a:t>var </a:t>
            </a:r>
            <a:r>
              <a:rPr lang="en-GB" sz="1200" dirty="0"/>
              <a:t>phone = </a:t>
            </a:r>
            <a:r>
              <a:rPr lang="en-GB" sz="1200" b="1" dirty="0">
                <a:solidFill>
                  <a:srgbClr val="000080"/>
                </a:solidFill>
              </a:rPr>
              <a:t>new </a:t>
            </a:r>
            <a:r>
              <a:rPr lang="en-GB" sz="1200" dirty="0"/>
              <a:t>Phone(</a:t>
            </a:r>
            <a:r>
              <a:rPr lang="en-GB" sz="1200" dirty="0" err="1"/>
              <a:t>operatingSystem</a:t>
            </a:r>
            <a:r>
              <a:rPr lang="en-GB" sz="1200" dirty="0"/>
              <a:t>);</a:t>
            </a:r>
            <a:br>
              <a:rPr lang="en-GB" sz="1200" dirty="0"/>
            </a:br>
            <a:r>
              <a:rPr lang="en-GB" sz="1200" b="1" dirty="0">
                <a:solidFill>
                  <a:srgbClr val="000080"/>
                </a:solidFill>
              </a:rPr>
              <a:t>var </a:t>
            </a:r>
            <a:r>
              <a:rPr lang="en-GB" sz="1200" dirty="0"/>
              <a:t>person = </a:t>
            </a:r>
            <a:r>
              <a:rPr lang="en-GB" sz="1200" b="1" dirty="0">
                <a:solidFill>
                  <a:srgbClr val="000080"/>
                </a:solidFill>
              </a:rPr>
              <a:t>new </a:t>
            </a:r>
            <a:r>
              <a:rPr lang="en-GB" sz="1200" dirty="0"/>
              <a:t>Person(phone);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String </a:t>
            </a:r>
            <a:r>
              <a:rPr lang="en-GB" sz="1200" b="1" dirty="0" err="1">
                <a:solidFill>
                  <a:schemeClr val="bg2"/>
                </a:solidFill>
              </a:rPr>
              <a:t>phoneOsName</a:t>
            </a:r>
            <a:r>
              <a:rPr lang="en-GB" sz="1200" dirty="0"/>
              <a:t> = </a:t>
            </a:r>
            <a:r>
              <a:rPr lang="en-GB" sz="1200" dirty="0" err="1"/>
              <a:t>getPhoneOsName</a:t>
            </a:r>
            <a:r>
              <a:rPr lang="en-GB" sz="1200" dirty="0"/>
              <a:t>(person);</a:t>
            </a:r>
            <a:br>
              <a:rPr lang="en-GB" sz="1200" dirty="0"/>
            </a:br>
            <a:r>
              <a:rPr lang="en-GB" sz="1200" dirty="0" err="1"/>
              <a:t>println</a:t>
            </a:r>
            <a:r>
              <a:rPr lang="en-GB" sz="1200" dirty="0"/>
              <a:t>(</a:t>
            </a:r>
            <a:r>
              <a:rPr lang="en-GB" sz="1200" dirty="0" err="1"/>
              <a:t>phoneOsName.length</a:t>
            </a:r>
            <a:r>
              <a:rPr lang="en-GB" sz="1200" dirty="0"/>
              <a:t>());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2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3"/>
                </a:solidFill>
              </a:rPr>
              <a:t>Exception in thread "main" </a:t>
            </a:r>
            <a:r>
              <a:rPr lang="en-GB" sz="1200" dirty="0" err="1">
                <a:solidFill>
                  <a:schemeClr val="accent3"/>
                </a:solidFill>
              </a:rPr>
              <a:t>java.lang.NullPointerException</a:t>
            </a:r>
            <a:endParaRPr lang="en-UA" sz="1200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7779F-DFD2-4141-B7EE-867FA866F6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D9C20-59D7-4F45-9A71-AD47F3D52C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28" b="6537"/>
          <a:stretch/>
        </p:blipFill>
        <p:spPr>
          <a:xfrm>
            <a:off x="5819075" y="1215788"/>
            <a:ext cx="2935850" cy="316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8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B41C-BADF-8A4C-A46D-5D7C4060B7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A" dirty="0"/>
              <a:t>Optional – for the rescue </a:t>
            </a:r>
          </a:p>
        </p:txBody>
      </p:sp>
    </p:spTree>
    <p:extLst>
      <p:ext uri="{BB962C8B-B14F-4D97-AF65-F5344CB8AC3E}">
        <p14:creationId xmlns:p14="http://schemas.microsoft.com/office/powerpoint/2010/main" val="1621762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C6099-F456-A248-85D2-A6D48C451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Optional – for the rescue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162B0-3E2C-9942-9364-EEF8FABF7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926569" cy="3552300"/>
          </a:xfrm>
        </p:spPr>
        <p:txBody>
          <a:bodyPr/>
          <a:lstStyle/>
          <a:p>
            <a:r>
              <a:rPr lang="en-GB" sz="1600" dirty="0"/>
              <a:t>New class located at </a:t>
            </a:r>
            <a:r>
              <a:rPr lang="en-GB" sz="1600" dirty="0" err="1"/>
              <a:t>java.util.Optional</a:t>
            </a:r>
            <a:r>
              <a:rPr lang="en-GB" sz="1600" dirty="0"/>
              <a:t>&lt;T&gt; </a:t>
            </a:r>
          </a:p>
          <a:p>
            <a:r>
              <a:rPr lang="en-GB" sz="1600" dirty="0"/>
              <a:t>Encapsulates optional values </a:t>
            </a:r>
          </a:p>
          <a:p>
            <a:r>
              <a:rPr lang="en-GB" sz="1600" dirty="0"/>
              <a:t>It wraps the value if it’s there, and is empty if it isn’t </a:t>
            </a:r>
          </a:p>
          <a:p>
            <a:pPr lvl="1"/>
            <a:r>
              <a:rPr lang="en-GB" sz="1600" dirty="0" err="1"/>
              <a:t>Optional.empty</a:t>
            </a:r>
            <a:r>
              <a:rPr lang="en-GB" sz="1600" dirty="0"/>
              <a:t>() </a:t>
            </a:r>
          </a:p>
          <a:p>
            <a:r>
              <a:rPr lang="en-GB" sz="1600" dirty="0"/>
              <a:t>Signals that a missing value is acceptable </a:t>
            </a:r>
          </a:p>
          <a:p>
            <a:r>
              <a:rPr lang="en-GB" sz="1600" dirty="0"/>
              <a:t>We can’t easy operate with null, but we can operate with </a:t>
            </a:r>
            <a:r>
              <a:rPr lang="en-GB" sz="1600" dirty="0" err="1"/>
              <a:t>Optional.empty</a:t>
            </a:r>
            <a:r>
              <a:rPr lang="en-GB" sz="1600" dirty="0"/>
              <a:t>() </a:t>
            </a:r>
          </a:p>
          <a:p>
            <a:pPr marL="114300" indent="0">
              <a:buNone/>
            </a:pPr>
            <a:r>
              <a:rPr lang="en-GB" dirty="0"/>
              <a:t> </a:t>
            </a:r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A34A3-FF45-784C-97AE-50FB48BBF3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11" name="Рисунок 14">
            <a:extLst>
              <a:ext uri="{FF2B5EF4-FFF2-40B4-BE49-F238E27FC236}">
                <a16:creationId xmlns:a16="http://schemas.microsoft.com/office/drawing/2014/main" id="{BB1D784F-1A62-AB4A-84B6-19F83EA4B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9" y="3730968"/>
            <a:ext cx="4352921" cy="11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33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8618-C508-5A4B-BA60-56888014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Warning before we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E4416-F9D4-0141-909F-B3B51CC40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522785" cy="3552300"/>
          </a:xfrm>
        </p:spPr>
        <p:txBody>
          <a:bodyPr/>
          <a:lstStyle/>
          <a:p>
            <a:r>
              <a:rPr lang="en-GB" dirty="0" err="1"/>
              <a:t>Optionals</a:t>
            </a:r>
            <a:r>
              <a:rPr lang="en-GB" dirty="0"/>
              <a:t> are not intended to replace all null references</a:t>
            </a:r>
          </a:p>
          <a:p>
            <a:r>
              <a:rPr lang="en-GB" dirty="0"/>
              <a:t>Design more comprehensible APIs</a:t>
            </a:r>
          </a:p>
          <a:p>
            <a:r>
              <a:rPr lang="en-GB" dirty="0"/>
              <a:t>Forces caller to deal with the absence of a value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47615-B127-774D-952A-10DCD8DA99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862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966F-558E-8247-82F1-8887F5F0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43550-B76A-1444-97B0-021C53124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A" dirty="0"/>
              <a:t>DateTime API</a:t>
            </a:r>
          </a:p>
          <a:p>
            <a:r>
              <a:rPr lang="en-UA" dirty="0"/>
              <a:t>Optional class</a:t>
            </a:r>
          </a:p>
          <a:p>
            <a:r>
              <a:rPr lang="en-UA" dirty="0"/>
              <a:t>Gradle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B57B8-4122-164F-BD91-62C8C48B13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39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07FE-3E61-0545-B0D1-F604F7947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How to create Optional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E645E-3253-964B-AA1A-6504D1EF3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716344" cy="3552300"/>
          </a:xfrm>
        </p:spPr>
        <p:txBody>
          <a:bodyPr/>
          <a:lstStyle/>
          <a:p>
            <a:r>
              <a:rPr lang="en-UA" sz="1600" dirty="0"/>
              <a:t>Empty Optional</a:t>
            </a:r>
          </a:p>
          <a:p>
            <a:pPr lvl="1">
              <a:lnSpc>
                <a:spcPct val="150000"/>
              </a:lnSpc>
            </a:pPr>
            <a:r>
              <a:rPr lang="en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Optional&lt;T&gt; opt = Optional.empty();</a:t>
            </a:r>
          </a:p>
          <a:p>
            <a:pPr lvl="1">
              <a:lnSpc>
                <a:spcPct val="150000"/>
              </a:lnSpc>
            </a:pPr>
            <a:r>
              <a:rPr lang="en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Optional&lt;Phone&gt; phoneOpt = Optional.empty();</a:t>
            </a:r>
            <a:endParaRPr lang="en-UA" sz="1600" dirty="0"/>
          </a:p>
          <a:p>
            <a:pPr>
              <a:lnSpc>
                <a:spcPct val="150000"/>
              </a:lnSpc>
            </a:pPr>
            <a:r>
              <a:rPr lang="en-UA" sz="1600" dirty="0"/>
              <a:t>Optional from a non-null value</a:t>
            </a:r>
          </a:p>
          <a:p>
            <a:pPr lvl="1">
              <a:lnSpc>
                <a:spcPct val="150000"/>
              </a:lnSpc>
            </a:pPr>
            <a:r>
              <a:rPr lang="en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Optional&lt;T&gt; opt = Optional.of(T value);</a:t>
            </a:r>
          </a:p>
          <a:p>
            <a:pPr lvl="1">
              <a:lnSpc>
                <a:spcPct val="150000"/>
              </a:lnSpc>
            </a:pPr>
            <a:r>
              <a:rPr lang="en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Optional&lt;Phone&gt; phoneOpt = Optional.of(phone);</a:t>
            </a:r>
            <a:endParaRPr lang="en-UA" sz="1600" dirty="0"/>
          </a:p>
          <a:p>
            <a:pPr>
              <a:lnSpc>
                <a:spcPct val="150000"/>
              </a:lnSpc>
            </a:pPr>
            <a:r>
              <a:rPr lang="en-UA" sz="1600" dirty="0"/>
              <a:t>Optional from a null value</a:t>
            </a:r>
          </a:p>
          <a:p>
            <a:pPr lvl="1">
              <a:lnSpc>
                <a:spcPct val="150000"/>
              </a:lnSpc>
            </a:pPr>
            <a:r>
              <a:rPr lang="en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Optional&lt;T&gt; opt = Optional.ofNullable(T value);</a:t>
            </a:r>
          </a:p>
          <a:p>
            <a:pPr lvl="1">
              <a:lnSpc>
                <a:spcPct val="150000"/>
              </a:lnSpc>
            </a:pPr>
            <a:r>
              <a:rPr lang="en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Optional&lt;Phone&gt; phoneOpt = Optional.ofNullable(phone);</a:t>
            </a:r>
            <a:endParaRPr lang="en-UA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8E103-69BF-2842-B54F-B066F6BA4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4361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1C48C-8C32-0045-99F2-9E149797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656274" cy="857400"/>
          </a:xfrm>
        </p:spPr>
        <p:txBody>
          <a:bodyPr/>
          <a:lstStyle/>
          <a:p>
            <a:r>
              <a:rPr lang="en-UA" dirty="0"/>
              <a:t>Attempt 3: Refactoring with Optional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A3705-F16C-9543-92B1-469D38AB4E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A413EA-CF39-064C-9D4D-457307BD4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6" y="1756415"/>
            <a:ext cx="2529618" cy="2146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F4080-71E0-A144-BA3A-AC1BD4D6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89" y="1756415"/>
            <a:ext cx="3700896" cy="2146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B4E0D-40A9-964E-AD86-C023CF26D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589" y="1754633"/>
            <a:ext cx="2343409" cy="21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44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1C48C-8C32-0045-99F2-9E149797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656274" cy="857400"/>
          </a:xfrm>
        </p:spPr>
        <p:txBody>
          <a:bodyPr/>
          <a:lstStyle/>
          <a:p>
            <a:r>
              <a:rPr lang="en-UA" dirty="0"/>
              <a:t>Attempt 3: Optional is easy 😈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A3705-F16C-9543-92B1-469D38AB4E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07436-8CED-254A-9585-B5530F23C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59" y="1215788"/>
            <a:ext cx="5694281" cy="37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96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1C48C-8C32-0045-99F2-9E149797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656274" cy="857400"/>
          </a:xfrm>
        </p:spPr>
        <p:txBody>
          <a:bodyPr/>
          <a:lstStyle/>
          <a:p>
            <a:r>
              <a:rPr lang="en-UA" dirty="0"/>
              <a:t>Attempt 4: Optional is easy 😇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A3705-F16C-9543-92B1-469D38AB4E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83E804-7B4D-9343-89D7-8F27C16B0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37" y="1682750"/>
            <a:ext cx="60706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34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9EE4-77B0-FD40-9281-7EBC6C805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Optional Methods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0ABAF-F89D-2948-B1D8-2D281D674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789763" cy="3552300"/>
          </a:xfrm>
        </p:spPr>
        <p:txBody>
          <a:bodyPr/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97ABBC"/>
              </a:buClr>
              <a:buNone/>
            </a:pP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get();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isPresent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ifPresent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(Consumer&lt;?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super </a:t>
            </a: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action);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ifPresentOrElse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(Consumer&lt;?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super </a:t>
            </a: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action, Runnable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emptyAction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Optional&lt;</a:t>
            </a: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filter(Predicate&lt;?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super </a:t>
            </a: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predicate);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Optional&lt;</a:t>
            </a: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map(Function&lt;?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super </a:t>
            </a: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?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mapper);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Optional&lt;</a:t>
            </a: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flatMap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(Function&lt;?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super </a:t>
            </a: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?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Optional&lt;?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mapper);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Optional&lt;</a:t>
            </a: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or(Supplier&lt;?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Optional&lt;?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 supplier);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Stream&lt;</a:t>
            </a: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stream();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orElse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orElseGet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(Supplier&lt;?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supplier);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orElseThrow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Throwable&gt; </a:t>
            </a: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orElseThrow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(Supplier&lt;?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exceptionSupplier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lang="en-US" altLang="en-US" sz="105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050" dirty="0">
              <a:solidFill>
                <a:srgbClr val="677480"/>
              </a:solidFill>
              <a:latin typeface="Arial" panose="020B0604020202020204" pitchFamily="34" charset="0"/>
            </a:endParaRPr>
          </a:p>
          <a:p>
            <a:pPr marL="114300" indent="0">
              <a:buNone/>
            </a:pPr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2AA8D-3A64-2C4C-8089-035912CCE3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2314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B889C-920F-F84A-9D54-1D9375BF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Optional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E49A1-2616-6C48-B520-C31EC8B40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/>
              <a:t>Null references have been historically introduced to signal absences </a:t>
            </a:r>
          </a:p>
          <a:p>
            <a:r>
              <a:rPr lang="en-GB" sz="1600" dirty="0"/>
              <a:t>Optional has been introduced to model presence or absence </a:t>
            </a:r>
          </a:p>
          <a:p>
            <a:r>
              <a:rPr lang="en-GB" sz="1600" dirty="0"/>
              <a:t>Can create Optional objects using factory methods:</a:t>
            </a:r>
          </a:p>
          <a:p>
            <a:pPr lvl="1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Optional.empty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Optional.of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Optional.ofNullable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600" dirty="0"/>
              <a:t>Optional supports methods suited for functional programming </a:t>
            </a:r>
          </a:p>
          <a:p>
            <a:r>
              <a:rPr lang="en-GB" sz="1600" dirty="0"/>
              <a:t>Using Optional forces callers to actively deal with potential absences </a:t>
            </a:r>
          </a:p>
          <a:p>
            <a:r>
              <a:rPr lang="en-GB" sz="1600" dirty="0"/>
              <a:t>Optional can help you design better APIs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29DE2-8686-F64F-9EC7-E3AC467E37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4687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CCD8-642C-8544-8D4B-AB495A2A78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A" dirty="0"/>
              <a:t>What 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6112A-F294-6F42-82DF-9B966D759C1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97413"/>
            <a:ext cx="549275" cy="3127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66D0E08-0F27-774C-B81F-6C26B5EE3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62" y="500783"/>
            <a:ext cx="6475363" cy="226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38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8753-E043-B143-AF7B-019BC87E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Software build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43F59C-23D0-9A4F-B257-AFC3EF9AE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25" y="1200150"/>
            <a:ext cx="2917322" cy="3725700"/>
          </a:xfrm>
        </p:spPr>
        <p:txBody>
          <a:bodyPr/>
          <a:lstStyle/>
          <a:p>
            <a:r>
              <a:rPr lang="en-UA" dirty="0"/>
              <a:t>Building software is hard and require big amount of time!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A78F29-B803-B644-8BD0-00D81F2939B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958613" y="1200150"/>
            <a:ext cx="4521961" cy="3725700"/>
          </a:xfrm>
        </p:spPr>
        <p:txBody>
          <a:bodyPr/>
          <a:lstStyle/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EE49A-55E0-5642-ACED-641574C2C2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9829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8753-E043-B143-AF7B-019BC87E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Software build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43F59C-23D0-9A4F-B257-AFC3EF9AE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25" y="1200150"/>
            <a:ext cx="2917322" cy="3725700"/>
          </a:xfrm>
        </p:spPr>
        <p:txBody>
          <a:bodyPr/>
          <a:lstStyle/>
          <a:p>
            <a:r>
              <a:rPr lang="en-UA" dirty="0"/>
              <a:t>Building software is hard and require big amount of time!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A78F29-B803-B644-8BD0-00D81F2939B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958613" y="1200150"/>
            <a:ext cx="4521961" cy="3725700"/>
          </a:xfrm>
        </p:spPr>
        <p:txBody>
          <a:bodyPr/>
          <a:lstStyle/>
          <a:p>
            <a:r>
              <a:rPr lang="en-UA" dirty="0"/>
              <a:t>Software build process:</a:t>
            </a:r>
          </a:p>
          <a:p>
            <a:pPr lvl="1"/>
            <a:r>
              <a:rPr lang="en-UA" dirty="0"/>
              <a:t>Develop</a:t>
            </a:r>
          </a:p>
          <a:p>
            <a:pPr lvl="1"/>
            <a:r>
              <a:rPr lang="en-UA" dirty="0"/>
              <a:t>Test</a:t>
            </a:r>
          </a:p>
          <a:p>
            <a:pPr lvl="1"/>
            <a:r>
              <a:rPr lang="en-UA" dirty="0"/>
              <a:t>Assemble</a:t>
            </a:r>
          </a:p>
          <a:p>
            <a:pPr lvl="1"/>
            <a:r>
              <a:rPr lang="en-UA" dirty="0"/>
              <a:t>Deploy</a:t>
            </a:r>
          </a:p>
          <a:p>
            <a:pPr lvl="1"/>
            <a:r>
              <a:rPr lang="en-UA" dirty="0"/>
              <a:t>Integrate</a:t>
            </a:r>
          </a:p>
          <a:p>
            <a:r>
              <a:rPr lang="en-UA" dirty="0"/>
              <a:t>Repeat</a:t>
            </a:r>
          </a:p>
          <a:p>
            <a:pPr lvl="1"/>
            <a:r>
              <a:rPr lang="en-UA" dirty="0"/>
              <a:t>Again and again and again… 🤪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EE49A-55E0-5642-ACED-641574C2C2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9463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8516D1-3F1A-FD44-82F8-B1571A9A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Gradle Project Config 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656FE-BC2B-E745-B761-D990A1F16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7B4F0-292A-8247-B8CA-CFC5A13994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C9F911-88F6-7D46-B8CB-B81F1C6D7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"/>
          <a:stretch/>
        </p:blipFill>
        <p:spPr>
          <a:xfrm>
            <a:off x="2652327" y="1373587"/>
            <a:ext cx="3526971" cy="35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20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482911-45C5-9C4E-B507-32957B1184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A" dirty="0"/>
              <a:t>Date Time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8E665-F5D0-3840-91FC-9F25BFBC5F8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97413"/>
            <a:ext cx="549275" cy="3127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225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80ED-D5B5-274A-B63B-17F66549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Gradle main 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F687B-3869-1647-BAAE-6BF3E4009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457345" cy="3552300"/>
          </a:xfrm>
        </p:spPr>
        <p:txBody>
          <a:bodyPr/>
          <a:lstStyle/>
          <a:p>
            <a:r>
              <a:rPr lang="en-UA" dirty="0"/>
              <a:t>Can use Wrapper instead separate instalation in system 😍</a:t>
            </a:r>
          </a:p>
          <a:p>
            <a:r>
              <a:rPr lang="en-UA" dirty="0"/>
              <a:t>Build Scripts are code in Groovy/Kotlin DSL 😎</a:t>
            </a:r>
          </a:p>
          <a:p>
            <a:r>
              <a:rPr lang="en-UA" dirty="0"/>
              <a:t>Pluggable to work not only with Java 😉</a:t>
            </a:r>
          </a:p>
          <a:p>
            <a:r>
              <a:rPr lang="en-UA" dirty="0"/>
              <a:t>Flexible build configurations(declarative style) 🙃</a:t>
            </a:r>
          </a:p>
          <a:p>
            <a:endParaRPr lang="en-UA" dirty="0"/>
          </a:p>
          <a:p>
            <a:r>
              <a:rPr lang="en-UA" dirty="0"/>
              <a:t>Some times called “StackOverflow driven build system” 🤕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94E45-EC02-2141-B6F7-E0C18B9D4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6437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74FB-BB1D-6345-BD48-0FEAA8C8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Gradle core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FD6E8-5DA4-834D-90F3-D535D77CE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828819" cy="3552300"/>
          </a:xfrm>
        </p:spPr>
        <p:txBody>
          <a:bodyPr/>
          <a:lstStyle/>
          <a:p>
            <a:r>
              <a:rPr lang="en-UA" dirty="0">
                <a:solidFill>
                  <a:srgbClr val="00B050"/>
                </a:solidFill>
              </a:rPr>
              <a:t>Build script:</a:t>
            </a:r>
            <a:r>
              <a:rPr lang="en-UA" dirty="0"/>
              <a:t> a build.gradle configuration script supporting one or more projects.</a:t>
            </a:r>
          </a:p>
          <a:p>
            <a:endParaRPr lang="en-UA" dirty="0"/>
          </a:p>
          <a:p>
            <a:r>
              <a:rPr lang="en-UA" dirty="0">
                <a:solidFill>
                  <a:srgbClr val="00B050"/>
                </a:solidFill>
              </a:rPr>
              <a:t>Project:</a:t>
            </a:r>
            <a:r>
              <a:rPr lang="en-UA" dirty="0"/>
              <a:t> a component that needs to be build. It is made up of one or more tasks.</a:t>
            </a:r>
          </a:p>
          <a:p>
            <a:endParaRPr lang="en-UA" dirty="0"/>
          </a:p>
          <a:p>
            <a:r>
              <a:rPr lang="en-UA" dirty="0">
                <a:solidFill>
                  <a:srgbClr val="00B050"/>
                </a:solidFill>
              </a:rPr>
              <a:t>Task:</a:t>
            </a:r>
            <a:r>
              <a:rPr lang="en-UA" dirty="0"/>
              <a:t> distinct step required to perform the build.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57C99-4734-F74C-A701-E03D2B1CF9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9196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74FB-BB1D-6345-BD48-0FEAA8C8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Gradle core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FD6E8-5DA4-834D-90F3-D535D77CE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714519" cy="3552300"/>
          </a:xfrm>
        </p:spPr>
        <p:txBody>
          <a:bodyPr/>
          <a:lstStyle/>
          <a:p>
            <a:r>
              <a:rPr lang="en-UA" dirty="0">
                <a:solidFill>
                  <a:srgbClr val="00B050"/>
                </a:solidFill>
              </a:rPr>
              <a:t>Publication:</a:t>
            </a:r>
            <a:r>
              <a:rPr lang="en-UA" dirty="0"/>
              <a:t> the artifact prooduced by the build process.</a:t>
            </a:r>
          </a:p>
          <a:p>
            <a:endParaRPr lang="en-UA" dirty="0"/>
          </a:p>
          <a:p>
            <a:r>
              <a:rPr lang="en-UA" dirty="0">
                <a:solidFill>
                  <a:srgbClr val="00B050"/>
                </a:solidFill>
              </a:rPr>
              <a:t>Dependencies:</a:t>
            </a:r>
            <a:r>
              <a:rPr lang="en-UA" dirty="0"/>
              <a:t> tasks and projects depending on each other (internal) or on third-party artifacts (external).</a:t>
            </a:r>
          </a:p>
          <a:p>
            <a:endParaRPr lang="en-UA" dirty="0"/>
          </a:p>
          <a:p>
            <a:r>
              <a:rPr lang="en-UA" dirty="0">
                <a:solidFill>
                  <a:srgbClr val="00B050"/>
                </a:solidFill>
              </a:rPr>
              <a:t>Transitive dependencies:</a:t>
            </a:r>
            <a:r>
              <a:rPr lang="en-UA" dirty="0"/>
              <a:t> the dependencies of a project may themselves have dependencies.</a:t>
            </a:r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57C99-4734-F74C-A701-E03D2B1CF9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3127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74FB-BB1D-6345-BD48-0FEAA8C8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Gradle core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FD6E8-5DA4-834D-90F3-D535D77CE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278750" cy="3552300"/>
          </a:xfrm>
        </p:spPr>
        <p:txBody>
          <a:bodyPr/>
          <a:lstStyle/>
          <a:p>
            <a:r>
              <a:rPr lang="en-UA" dirty="0">
                <a:solidFill>
                  <a:srgbClr val="00B050"/>
                </a:solidFill>
              </a:rPr>
              <a:t>Repositories:</a:t>
            </a:r>
            <a:r>
              <a:rPr lang="en-UA" dirty="0"/>
              <a:t> the “places” that hold external dependencies.</a:t>
            </a:r>
          </a:p>
          <a:p>
            <a:endParaRPr lang="en-UA" dirty="0"/>
          </a:p>
          <a:p>
            <a:r>
              <a:rPr lang="en-UA" dirty="0">
                <a:solidFill>
                  <a:srgbClr val="00B050"/>
                </a:solidFill>
              </a:rPr>
              <a:t>Dependency Graph:</a:t>
            </a:r>
            <a:r>
              <a:rPr lang="en-UA" dirty="0"/>
              <a:t> shows what depends on what.</a:t>
            </a:r>
          </a:p>
          <a:p>
            <a:endParaRPr lang="en-UA" dirty="0"/>
          </a:p>
          <a:p>
            <a:r>
              <a:rPr lang="en-UA" dirty="0">
                <a:solidFill>
                  <a:srgbClr val="00B050"/>
                </a:solidFill>
              </a:rPr>
              <a:t>Plugins:</a:t>
            </a:r>
            <a:r>
              <a:rPr lang="en-UA" dirty="0"/>
              <a:t> external tools that can customize build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57C99-4734-F74C-A701-E03D2B1CF9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4113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8793-4936-9D41-B3D7-A65670D2D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Gradle Plugin 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642B1-7667-674E-9047-C33913621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835963" cy="3552300"/>
          </a:xfrm>
        </p:spPr>
        <p:txBody>
          <a:bodyPr/>
          <a:lstStyle/>
          <a:p>
            <a:r>
              <a:rPr lang="en-UA" dirty="0"/>
              <a:t>Add a task to a project</a:t>
            </a:r>
          </a:p>
          <a:p>
            <a:r>
              <a:rPr lang="en-UA" dirty="0"/>
              <a:t>Pre-configure these tasks with reasonable defaults</a:t>
            </a:r>
          </a:p>
          <a:p>
            <a:r>
              <a:rPr lang="en-UA" dirty="0"/>
              <a:t>Add dependency configurations</a:t>
            </a:r>
          </a:p>
          <a:p>
            <a:r>
              <a:rPr lang="en-UA" dirty="0"/>
              <a:t>Add new properties and methods to existing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73702-ABAE-8A47-85E6-44D307569D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337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8516D1-3F1A-FD44-82F8-B1571A9A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Gradle Project Config 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656FE-BC2B-E745-B761-D990A1F16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7B4F0-292A-8247-B8CA-CFC5A13994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C9F911-88F6-7D46-B8CB-B81F1C6D7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"/>
          <a:stretch/>
        </p:blipFill>
        <p:spPr>
          <a:xfrm>
            <a:off x="2652327" y="1373587"/>
            <a:ext cx="3526971" cy="355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82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06384-1AA3-1D44-9BAA-7EEDC7B4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The Build Lifecycle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5EAE0-2C30-274D-831A-DB27C4796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428769" cy="3552300"/>
          </a:xfrm>
        </p:spPr>
        <p:txBody>
          <a:bodyPr/>
          <a:lstStyle/>
          <a:p>
            <a:r>
              <a:rPr lang="en-UA" dirty="0">
                <a:solidFill>
                  <a:srgbClr val="00B050"/>
                </a:solidFill>
              </a:rPr>
              <a:t>Initialization:</a:t>
            </a:r>
            <a:r>
              <a:rPr lang="en-UA" dirty="0"/>
              <a:t> initialization of the project</a:t>
            </a:r>
          </a:p>
          <a:p>
            <a:endParaRPr lang="en-UA" dirty="0"/>
          </a:p>
          <a:p>
            <a:r>
              <a:rPr lang="en-UA" dirty="0">
                <a:solidFill>
                  <a:srgbClr val="00B050"/>
                </a:solidFill>
              </a:rPr>
              <a:t>Configuration:</a:t>
            </a:r>
            <a:r>
              <a:rPr lang="en-UA" dirty="0"/>
              <a:t> configuration of the project (computes the dependencies graph)</a:t>
            </a:r>
          </a:p>
          <a:p>
            <a:endParaRPr lang="en-UA" dirty="0">
              <a:solidFill>
                <a:srgbClr val="00B050"/>
              </a:solidFill>
            </a:endParaRPr>
          </a:p>
          <a:p>
            <a:r>
              <a:rPr lang="en-UA" dirty="0">
                <a:solidFill>
                  <a:srgbClr val="00B050"/>
                </a:solidFill>
              </a:rPr>
              <a:t>Execution:</a:t>
            </a:r>
            <a:r>
              <a:rPr lang="en-UA" dirty="0"/>
              <a:t> executes the sequence of build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3557F-42FE-9647-9F1E-6EB74FDD4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8380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D270-3FA3-1F47-8B00-25D8D089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Multi Module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00F2F-2A36-9E40-B004-7C37CE61B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685944" cy="3552300"/>
          </a:xfrm>
        </p:spPr>
        <p:txBody>
          <a:bodyPr/>
          <a:lstStyle/>
          <a:p>
            <a:r>
              <a:rPr lang="en-GB" dirty="0"/>
              <a:t>E</a:t>
            </a:r>
            <a:r>
              <a:rPr lang="en-UA" dirty="0"/>
              <a:t>ach module/project with its own “build.gradle”</a:t>
            </a:r>
          </a:p>
          <a:p>
            <a:r>
              <a:rPr lang="en-GB" dirty="0"/>
              <a:t>E</a:t>
            </a:r>
            <a:r>
              <a:rPr lang="en-UA" dirty="0"/>
              <a:t>ach module described in “settings.gradle” file in the root of project folder</a:t>
            </a:r>
          </a:p>
          <a:p>
            <a:r>
              <a:rPr lang="en-UA" dirty="0"/>
              <a:t>Root project “build.gradle” should contain only configs related to all or subprojects</a:t>
            </a:r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7BD89-4885-F04C-A752-BB74768244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0053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DD1B-074B-3640-A62E-E9F687EC9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Gradle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7CEC4-1D3E-4D4B-B12D-5B978F1BD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586875" cy="3552300"/>
          </a:xfrm>
        </p:spPr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A" dirty="0"/>
              <a:t>Show Gradle Tool in IDEA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Show Dependency Graph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Execution of tasks from command line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Multi module project structure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Multiple projects configuration (subprojects)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JAR building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7C857-EC42-764E-A395-4D07897FC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9327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DDEA5-13BB-A549-A11D-C6CD1FF7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7586875" cy="857400"/>
          </a:xfrm>
        </p:spPr>
        <p:txBody>
          <a:bodyPr/>
          <a:lstStyle/>
          <a:p>
            <a:r>
              <a:rPr lang="en-UA" dirty="0"/>
              <a:t>Homework Task (Optional, DateTime)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FD227-C99B-BC48-9D6D-0F0497FF4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723018" cy="3552300"/>
          </a:xfrm>
        </p:spPr>
        <p:txBody>
          <a:bodyPr/>
          <a:lstStyle/>
          <a:p>
            <a:r>
              <a:rPr lang="en-GB" dirty="0"/>
              <a:t>Use an Optional as a return type for methods that may return 'null' or throw exception (example input reader methods may return Optional)</a:t>
            </a:r>
          </a:p>
          <a:p>
            <a:endParaRPr lang="en-GB" dirty="0"/>
          </a:p>
          <a:p>
            <a:r>
              <a:rPr lang="en-GB" dirty="0"/>
              <a:t>Add additional field to “Student” class that holds information about date and time when student passed an exam</a:t>
            </a:r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BF5D4-925C-474E-B713-46888E92E9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188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7061D-F38B-A34B-9DC9-0C710BAD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Java Date Time API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A3175-9446-1E4B-A0A2-3F7561DFB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A" dirty="0"/>
              <a:t>Since Java 8</a:t>
            </a:r>
          </a:p>
          <a:p>
            <a:r>
              <a:rPr lang="en-GB" dirty="0"/>
              <a:t>E</a:t>
            </a:r>
            <a:r>
              <a:rPr lang="en-UA" dirty="0"/>
              <a:t>asy for understanding</a:t>
            </a:r>
          </a:p>
          <a:p>
            <a:r>
              <a:rPr lang="en-UA" dirty="0"/>
              <a:t>Flexible API</a:t>
            </a:r>
          </a:p>
          <a:p>
            <a:r>
              <a:rPr lang="en-UA" dirty="0"/>
              <a:t>Immutable (i.e. thread safe)</a:t>
            </a:r>
          </a:p>
          <a:p>
            <a:r>
              <a:rPr lang="en-UA" dirty="0"/>
              <a:t>Can work wiith Zoned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4B8EF-9C42-FD4D-8D20-072AE2E3BE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2050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CDAB-85F7-4F47-A9B9-53F57AD9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Task (Gradle)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A3A7A-642A-A045-95C6-4E337EB50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990527" cy="3552300"/>
          </a:xfrm>
        </p:spPr>
        <p:txBody>
          <a:bodyPr/>
          <a:lstStyle/>
          <a:p>
            <a:r>
              <a:rPr lang="en-GB" dirty="0"/>
              <a:t>Integrate Gradle into project</a:t>
            </a:r>
          </a:p>
          <a:p>
            <a:r>
              <a:rPr lang="en-GB" dirty="0"/>
              <a:t>Migrate adding of third-party libs by using Gradle</a:t>
            </a:r>
          </a:p>
          <a:p>
            <a:r>
              <a:rPr lang="en-GB" dirty="0"/>
              <a:t>Create two child modules of “Homework” module:</a:t>
            </a:r>
          </a:p>
          <a:p>
            <a:pPr lvl="1"/>
            <a:r>
              <a:rPr lang="en-GB" dirty="0"/>
              <a:t>domain (store only business logic code)</a:t>
            </a:r>
          </a:p>
          <a:p>
            <a:pPr lvl="1"/>
            <a:r>
              <a:rPr lang="en-GB" dirty="0"/>
              <a:t>c</a:t>
            </a:r>
            <a:r>
              <a:rPr lang="en-UA" dirty="0"/>
              <a:t>onsole-app (store console app related code)</a:t>
            </a:r>
          </a:p>
          <a:p>
            <a:endParaRPr lang="en-U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A917E-24DD-5440-86F1-9D36C6FB44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7922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2329-9406-7048-B655-833907083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135575" cy="857400"/>
          </a:xfrm>
        </p:spPr>
        <p:txBody>
          <a:bodyPr/>
          <a:lstStyle/>
          <a:p>
            <a:r>
              <a:rPr lang="en-US" dirty="0"/>
              <a:t>Homework Task </a:t>
            </a:r>
            <a:r>
              <a:rPr lang="en-US" sz="2800" dirty="0"/>
              <a:t>Example Project Structure</a:t>
            </a:r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1A02F-4660-0343-AC73-7873AAA085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A482C-E47E-5744-9414-EE06A2104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749" y="1245308"/>
            <a:ext cx="2070502" cy="360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75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576D-06DF-DF4A-9473-6C73A253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6CBE1-86D9-644C-9125-36D89629C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783088" cy="3552300"/>
          </a:xfrm>
        </p:spPr>
        <p:txBody>
          <a:bodyPr/>
          <a:lstStyle/>
          <a:p>
            <a:pPr marL="114300" indent="0">
              <a:buNone/>
            </a:pPr>
            <a:r>
              <a:rPr lang="en-GB" dirty="0">
                <a:hlinkClick r:id="rId2"/>
              </a:rPr>
              <a:t>https://www.baeldung.com/java-optional</a:t>
            </a:r>
            <a:endParaRPr lang="en-GB" dirty="0"/>
          </a:p>
          <a:p>
            <a:pPr marL="114300" indent="0">
              <a:buNone/>
            </a:pPr>
            <a:r>
              <a:rPr lang="en-GB" dirty="0">
                <a:hlinkClick r:id="rId3"/>
              </a:rPr>
              <a:t>https://www.baeldung.com/java-8-date-time-intro</a:t>
            </a:r>
            <a:endParaRPr lang="en-GB" dirty="0"/>
          </a:p>
          <a:p>
            <a:pPr marL="114300" indent="0">
              <a:buNone/>
            </a:pPr>
            <a:r>
              <a:rPr lang="en-GB" dirty="0">
                <a:hlinkClick r:id="rId4"/>
              </a:rPr>
              <a:t>https://www.baeldung.com/gradle</a:t>
            </a:r>
            <a:endParaRPr lang="en-GB" dirty="0"/>
          </a:p>
          <a:p>
            <a:pPr marL="114300" indent="0">
              <a:buNone/>
            </a:pPr>
            <a:endParaRPr lang="en-GB" dirty="0"/>
          </a:p>
          <a:p>
            <a:pPr marL="114300" indent="0">
              <a:buNone/>
            </a:pPr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E8676-E92E-024B-8C31-57C49307BF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4615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ctrTitle" idx="4294967295"/>
          </p:nvPr>
        </p:nvSpPr>
        <p:spPr>
          <a:xfrm>
            <a:off x="0" y="725488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0" y="1754188"/>
            <a:ext cx="5561013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</a:rPr>
              <a:t>Any Q</a:t>
            </a:r>
            <a:r>
              <a:rPr lang="en" sz="4800" b="1" dirty="0">
                <a:solidFill>
                  <a:schemeClr val="lt1"/>
                </a:solidFill>
              </a:rPr>
              <a:t>uestions?</a:t>
            </a:r>
            <a:endParaRPr sz="4800" b="1" dirty="0">
              <a:solidFill>
                <a:schemeClr val="l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4294967295"/>
          </p:nvPr>
        </p:nvSpPr>
        <p:spPr>
          <a:xfrm>
            <a:off x="0" y="2759075"/>
            <a:ext cx="5561013" cy="199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Or fi</a:t>
            </a:r>
            <a:r>
              <a:rPr lang="en" sz="2400" dirty="0">
                <a:solidFill>
                  <a:schemeClr val="lt1"/>
                </a:solidFill>
              </a:rPr>
              <a:t>nd us in Slack: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	@Yaroslav Brahinets</a:t>
            </a:r>
          </a:p>
          <a:p>
            <a:pPr marL="0" indent="0">
              <a:buNone/>
            </a:pPr>
            <a:r>
              <a:rPr lang="en-US" dirty="0">
                <a:solidFill>
                  <a:schemeClr val="lt1"/>
                </a:solidFill>
              </a:rPr>
              <a:t>	@Vasya Rudas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A1867-D893-9D41-9A16-41270CA52F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5870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649D4-CACD-9F49-8F38-8163534BB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8050066" cy="857400"/>
          </a:xfrm>
        </p:spPr>
        <p:txBody>
          <a:bodyPr/>
          <a:lstStyle/>
          <a:p>
            <a:r>
              <a:rPr lang="en-UA" dirty="0"/>
              <a:t>Most used classes in “java.time.*”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130CC-146A-F241-9706-9C93DC050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8135576" cy="3552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A" sz="1800" dirty="0"/>
              <a:t>LocalDate – r</a:t>
            </a:r>
            <a:r>
              <a:rPr lang="en-GB" sz="1800" dirty="0" err="1"/>
              <a:t>epresents</a:t>
            </a:r>
            <a:r>
              <a:rPr lang="en-GB" sz="1800" dirty="0"/>
              <a:t> </a:t>
            </a:r>
            <a:r>
              <a:rPr lang="en-GB" sz="1800" b="1" dirty="0"/>
              <a:t>a date in ISO format (</a:t>
            </a:r>
            <a:r>
              <a:rPr lang="en-GB" sz="1800" b="1" dirty="0" err="1"/>
              <a:t>yyyy</a:t>
            </a:r>
            <a:r>
              <a:rPr lang="en-GB" sz="1800" b="1" dirty="0"/>
              <a:t>-MM-dd) without time</a:t>
            </a:r>
            <a:r>
              <a:rPr lang="en-GB" sz="1800" dirty="0"/>
              <a:t>.</a:t>
            </a:r>
            <a:endParaRPr lang="en-UA" sz="1800" dirty="0"/>
          </a:p>
          <a:p>
            <a:pPr>
              <a:lnSpc>
                <a:spcPct val="150000"/>
              </a:lnSpc>
            </a:pPr>
            <a:r>
              <a:rPr lang="en-GB" sz="1800" dirty="0" err="1"/>
              <a:t>LocalTime</a:t>
            </a:r>
            <a:r>
              <a:rPr lang="en-GB" sz="1800" dirty="0"/>
              <a:t> - represents </a:t>
            </a:r>
            <a:r>
              <a:rPr lang="en-GB" sz="1800" b="1" dirty="0"/>
              <a:t>time without a date</a:t>
            </a:r>
            <a:r>
              <a:rPr lang="en-GB" sz="1800" dirty="0"/>
              <a:t>.</a:t>
            </a:r>
          </a:p>
          <a:p>
            <a:pPr>
              <a:lnSpc>
                <a:spcPct val="150000"/>
              </a:lnSpc>
            </a:pPr>
            <a:r>
              <a:rPr lang="en-GB" sz="1800" dirty="0" err="1"/>
              <a:t>LocalDateTime</a:t>
            </a:r>
            <a:r>
              <a:rPr lang="en-GB" sz="1800" dirty="0"/>
              <a:t> is used to represent </a:t>
            </a:r>
            <a:r>
              <a:rPr lang="en-GB" sz="1800" b="1" dirty="0"/>
              <a:t>a combination of date and time</a:t>
            </a:r>
            <a:r>
              <a:rPr lang="en-GB" sz="1800" dirty="0"/>
              <a:t>.</a:t>
            </a:r>
            <a:endParaRPr lang="en-UA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C4E45-8122-1144-ABF5-A05B3D151A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1404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00F3F-A058-FE40-BA15-8F7B22B4A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Working with LocalDate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21A91-C7FA-B94B-89CC-AB51BB2FC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8135575" cy="35523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600" dirty="0" err="1"/>
              <a:t>LocalDate</a:t>
            </a:r>
            <a:r>
              <a:rPr lang="en-GB" sz="1600" dirty="0"/>
              <a:t> </a:t>
            </a:r>
            <a:r>
              <a:rPr lang="en-GB" sz="1600" dirty="0" err="1"/>
              <a:t>localDate</a:t>
            </a:r>
            <a:r>
              <a:rPr lang="en-GB" sz="1600" dirty="0"/>
              <a:t> = </a:t>
            </a:r>
            <a:r>
              <a:rPr lang="en-GB" sz="1600" dirty="0" err="1"/>
              <a:t>LocalDate.</a:t>
            </a:r>
            <a:r>
              <a:rPr lang="en-GB" sz="1600" i="1" dirty="0" err="1"/>
              <a:t>now</a:t>
            </a:r>
            <a:r>
              <a:rPr lang="en-GB" sz="1600" dirty="0"/>
              <a:t>();</a:t>
            </a:r>
            <a:br>
              <a:rPr lang="en-GB" sz="1600" dirty="0"/>
            </a:br>
            <a:r>
              <a:rPr lang="en-GB" sz="1600" dirty="0" err="1"/>
              <a:t>LocalDate.</a:t>
            </a:r>
            <a:r>
              <a:rPr lang="en-GB" sz="1600" i="1" dirty="0" err="1"/>
              <a:t>of</a:t>
            </a:r>
            <a:r>
              <a:rPr lang="en-GB" sz="1600" dirty="0"/>
              <a:t>(</a:t>
            </a:r>
            <a:r>
              <a:rPr lang="en-GB" sz="1600" dirty="0">
                <a:solidFill>
                  <a:srgbClr val="0000FF"/>
                </a:solidFill>
              </a:rPr>
              <a:t>2015</a:t>
            </a:r>
            <a:r>
              <a:rPr lang="en-GB" sz="1600" dirty="0"/>
              <a:t>, </a:t>
            </a:r>
            <a:r>
              <a:rPr lang="en-GB" sz="1600" dirty="0" err="1"/>
              <a:t>Month.</a:t>
            </a:r>
            <a:r>
              <a:rPr lang="en-GB" sz="1600" b="1" i="1" dirty="0" err="1">
                <a:solidFill>
                  <a:srgbClr val="660E7A"/>
                </a:solidFill>
              </a:rPr>
              <a:t>FEBRUARY</a:t>
            </a:r>
            <a:r>
              <a:rPr lang="en-GB" sz="1600" dirty="0"/>
              <a:t>, </a:t>
            </a:r>
            <a:r>
              <a:rPr lang="en-GB" sz="1600" dirty="0">
                <a:solidFill>
                  <a:srgbClr val="0000FF"/>
                </a:solidFill>
              </a:rPr>
              <a:t>20</a:t>
            </a:r>
            <a:r>
              <a:rPr lang="en-GB" sz="1600" dirty="0"/>
              <a:t>);</a:t>
            </a:r>
            <a:br>
              <a:rPr lang="en-GB" sz="1600" dirty="0"/>
            </a:br>
            <a:r>
              <a:rPr lang="en-GB" sz="1600" dirty="0" err="1"/>
              <a:t>LocalDate.</a:t>
            </a:r>
            <a:r>
              <a:rPr lang="en-GB" sz="1600" i="1" dirty="0" err="1"/>
              <a:t>parse</a:t>
            </a:r>
            <a:r>
              <a:rPr lang="en-GB" sz="1600" dirty="0"/>
              <a:t>(</a:t>
            </a:r>
            <a:r>
              <a:rPr lang="en-GB" sz="1600" b="1" dirty="0">
                <a:solidFill>
                  <a:srgbClr val="008000"/>
                </a:solidFill>
              </a:rPr>
              <a:t>"2015-02-20"</a:t>
            </a:r>
            <a:r>
              <a:rPr lang="en-GB" sz="1600" dirty="0"/>
              <a:t>);</a:t>
            </a:r>
            <a:br>
              <a:rPr lang="en-GB" sz="1600" dirty="0"/>
            </a:br>
            <a:r>
              <a:rPr lang="en-GB" sz="1600" dirty="0" err="1"/>
              <a:t>LocalDate</a:t>
            </a:r>
            <a:r>
              <a:rPr lang="en-GB" sz="1600" dirty="0"/>
              <a:t> tomorrow = </a:t>
            </a:r>
            <a:r>
              <a:rPr lang="en-GB" sz="1600" dirty="0" err="1"/>
              <a:t>LocalDate.</a:t>
            </a:r>
            <a:r>
              <a:rPr lang="en-GB" sz="1600" i="1" dirty="0" err="1"/>
              <a:t>now</a:t>
            </a:r>
            <a:r>
              <a:rPr lang="en-GB" sz="1600" dirty="0"/>
              <a:t>().</a:t>
            </a:r>
            <a:r>
              <a:rPr lang="en-GB" sz="1600" dirty="0" err="1"/>
              <a:t>plusDays</a:t>
            </a:r>
            <a:r>
              <a:rPr lang="en-GB" sz="1600" dirty="0"/>
              <a:t>(</a:t>
            </a:r>
            <a:r>
              <a:rPr lang="en-GB" sz="1600" dirty="0">
                <a:solidFill>
                  <a:srgbClr val="0000FF"/>
                </a:solidFill>
              </a:rPr>
              <a:t>1</a:t>
            </a:r>
            <a:r>
              <a:rPr lang="en-GB" sz="1600" dirty="0"/>
              <a:t>);</a:t>
            </a:r>
            <a:br>
              <a:rPr lang="en-GB" sz="1600" dirty="0"/>
            </a:br>
            <a:r>
              <a:rPr lang="en-GB" sz="1600" dirty="0" err="1"/>
              <a:t>LocalDate</a:t>
            </a:r>
            <a:r>
              <a:rPr lang="en-GB" sz="1600" dirty="0"/>
              <a:t> </a:t>
            </a:r>
            <a:r>
              <a:rPr lang="en-GB" sz="1600" dirty="0" err="1"/>
              <a:t>previousMonthSameDay</a:t>
            </a:r>
            <a:r>
              <a:rPr lang="en-GB" sz="1600" dirty="0"/>
              <a:t> = </a:t>
            </a:r>
            <a:r>
              <a:rPr lang="en-GB" sz="1600" dirty="0" err="1"/>
              <a:t>LocalDate.</a:t>
            </a:r>
            <a:r>
              <a:rPr lang="en-GB" sz="1600" i="1" dirty="0" err="1"/>
              <a:t>now</a:t>
            </a:r>
            <a:r>
              <a:rPr lang="en-GB" sz="1600" dirty="0"/>
              <a:t>().minus(</a:t>
            </a:r>
            <a:r>
              <a:rPr lang="en-GB" sz="1600" dirty="0">
                <a:solidFill>
                  <a:srgbClr val="0000FF"/>
                </a:solidFill>
              </a:rPr>
              <a:t>1</a:t>
            </a:r>
            <a:r>
              <a:rPr lang="en-GB" sz="1600" dirty="0"/>
              <a:t>, </a:t>
            </a:r>
            <a:r>
              <a:rPr lang="en-GB" sz="1600" dirty="0" err="1"/>
              <a:t>ChronoUnit.</a:t>
            </a:r>
            <a:r>
              <a:rPr lang="en-GB" sz="1600" b="1" i="1" dirty="0" err="1">
                <a:solidFill>
                  <a:srgbClr val="660E7A"/>
                </a:solidFill>
              </a:rPr>
              <a:t>MONTHS</a:t>
            </a:r>
            <a:r>
              <a:rPr lang="en-GB" sz="1600" dirty="0"/>
              <a:t>);</a:t>
            </a:r>
            <a:br>
              <a:rPr lang="en-GB" sz="1600" dirty="0"/>
            </a:br>
            <a:r>
              <a:rPr lang="en-GB" sz="1600" dirty="0" err="1"/>
              <a:t>DayOfWeek</a:t>
            </a:r>
            <a:r>
              <a:rPr lang="en-GB" sz="1600" dirty="0"/>
              <a:t> </a:t>
            </a:r>
            <a:r>
              <a:rPr lang="en-GB" sz="1600" dirty="0" err="1"/>
              <a:t>sunday</a:t>
            </a:r>
            <a:r>
              <a:rPr lang="en-GB" sz="1600" dirty="0"/>
              <a:t> = </a:t>
            </a:r>
            <a:r>
              <a:rPr lang="en-GB" sz="1600" dirty="0" err="1"/>
              <a:t>LocalDate.</a:t>
            </a:r>
            <a:r>
              <a:rPr lang="en-GB" sz="1600" i="1" dirty="0" err="1"/>
              <a:t>parse</a:t>
            </a:r>
            <a:r>
              <a:rPr lang="en-GB" sz="1600" dirty="0"/>
              <a:t>(</a:t>
            </a:r>
            <a:r>
              <a:rPr lang="en-GB" sz="1600" b="1" dirty="0">
                <a:solidFill>
                  <a:srgbClr val="008000"/>
                </a:solidFill>
              </a:rPr>
              <a:t>"2016-06-12"</a:t>
            </a:r>
            <a:r>
              <a:rPr lang="en-GB" sz="1600" dirty="0"/>
              <a:t>).</a:t>
            </a:r>
            <a:r>
              <a:rPr lang="en-GB" sz="1600" dirty="0" err="1"/>
              <a:t>getDayOfWeek</a:t>
            </a:r>
            <a:r>
              <a:rPr lang="en-GB" sz="1600" dirty="0"/>
              <a:t>();</a:t>
            </a:r>
            <a:br>
              <a:rPr lang="en-GB" sz="1600" dirty="0"/>
            </a:br>
            <a:r>
              <a:rPr lang="en-GB" sz="1600" b="1" dirty="0">
                <a:solidFill>
                  <a:srgbClr val="000080"/>
                </a:solidFill>
              </a:rPr>
              <a:t>int </a:t>
            </a:r>
            <a:r>
              <a:rPr lang="en-GB" sz="1600" dirty="0"/>
              <a:t>twelve = </a:t>
            </a:r>
            <a:r>
              <a:rPr lang="en-GB" sz="1600" dirty="0" err="1"/>
              <a:t>LocalDate.</a:t>
            </a:r>
            <a:r>
              <a:rPr lang="en-GB" sz="1600" i="1" dirty="0" err="1"/>
              <a:t>parse</a:t>
            </a:r>
            <a:r>
              <a:rPr lang="en-GB" sz="1600" dirty="0"/>
              <a:t>(</a:t>
            </a:r>
            <a:r>
              <a:rPr lang="en-GB" sz="1600" b="1" dirty="0">
                <a:solidFill>
                  <a:srgbClr val="008000"/>
                </a:solidFill>
              </a:rPr>
              <a:t>"2016-06-12"</a:t>
            </a:r>
            <a:r>
              <a:rPr lang="en-GB" sz="1600" dirty="0"/>
              <a:t>).</a:t>
            </a:r>
            <a:r>
              <a:rPr lang="en-GB" sz="1600" dirty="0" err="1"/>
              <a:t>getDayOfMonth</a:t>
            </a:r>
            <a:r>
              <a:rPr lang="en-GB" sz="1600" dirty="0"/>
              <a:t>();</a:t>
            </a:r>
            <a:br>
              <a:rPr lang="en-GB" sz="1600" dirty="0"/>
            </a:br>
            <a:r>
              <a:rPr lang="en-GB" sz="1600" b="1" dirty="0" err="1">
                <a:solidFill>
                  <a:srgbClr val="000080"/>
                </a:solidFill>
              </a:rPr>
              <a:t>boolean</a:t>
            </a:r>
            <a:r>
              <a:rPr lang="en-GB" sz="1600" b="1" dirty="0">
                <a:solidFill>
                  <a:srgbClr val="000080"/>
                </a:solidFill>
              </a:rPr>
              <a:t> </a:t>
            </a:r>
            <a:r>
              <a:rPr lang="en-GB" sz="1600" dirty="0" err="1"/>
              <a:t>leapYear</a:t>
            </a:r>
            <a:r>
              <a:rPr lang="en-GB" sz="1600" dirty="0"/>
              <a:t> = </a:t>
            </a:r>
            <a:r>
              <a:rPr lang="en-GB" sz="1600" dirty="0" err="1"/>
              <a:t>LocalDate.</a:t>
            </a:r>
            <a:r>
              <a:rPr lang="en-GB" sz="1600" i="1" dirty="0" err="1"/>
              <a:t>now</a:t>
            </a:r>
            <a:r>
              <a:rPr lang="en-GB" sz="1600" dirty="0"/>
              <a:t>().</a:t>
            </a:r>
            <a:r>
              <a:rPr lang="en-GB" sz="1600" dirty="0" err="1"/>
              <a:t>isLeapYear</a:t>
            </a:r>
            <a:r>
              <a:rPr lang="en-GB" sz="1600" dirty="0"/>
              <a:t>();</a:t>
            </a:r>
            <a:endParaRPr lang="en-UA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48631-7087-5E4D-91D5-2C99510509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2315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BD6F-2A60-8F47-8CB7-15ED6C71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Working with LocalTime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1C782-807D-F34E-8F75-BA792B772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803112" cy="35523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600" dirty="0" err="1"/>
              <a:t>LocalTime</a:t>
            </a:r>
            <a:r>
              <a:rPr lang="en-GB" sz="1600" dirty="0"/>
              <a:t> now = </a:t>
            </a:r>
            <a:r>
              <a:rPr lang="en-GB" sz="1600" dirty="0" err="1"/>
              <a:t>LocalTime.</a:t>
            </a:r>
            <a:r>
              <a:rPr lang="en-GB" sz="1600" i="1" dirty="0" err="1"/>
              <a:t>now</a:t>
            </a:r>
            <a:r>
              <a:rPr lang="en-GB" sz="1600" dirty="0"/>
              <a:t>();</a:t>
            </a:r>
            <a:br>
              <a:rPr lang="en-GB" sz="1600" dirty="0"/>
            </a:br>
            <a:r>
              <a:rPr lang="en-GB" sz="1600" dirty="0" err="1"/>
              <a:t>LocalTime</a:t>
            </a:r>
            <a:r>
              <a:rPr lang="en-GB" sz="1600" dirty="0"/>
              <a:t> </a:t>
            </a:r>
            <a:r>
              <a:rPr lang="en-GB" sz="1600" dirty="0" err="1"/>
              <a:t>sixThirty</a:t>
            </a:r>
            <a:r>
              <a:rPr lang="en-GB" sz="1600" dirty="0"/>
              <a:t> = </a:t>
            </a:r>
            <a:r>
              <a:rPr lang="en-GB" sz="1600" dirty="0" err="1"/>
              <a:t>LocalTime.</a:t>
            </a:r>
            <a:r>
              <a:rPr lang="en-GB" sz="1600" i="1" dirty="0" err="1"/>
              <a:t>parse</a:t>
            </a:r>
            <a:r>
              <a:rPr lang="en-GB" sz="1600" dirty="0"/>
              <a:t>(</a:t>
            </a:r>
            <a:r>
              <a:rPr lang="en-GB" sz="1600" b="1" dirty="0">
                <a:solidFill>
                  <a:srgbClr val="008000"/>
                </a:solidFill>
              </a:rPr>
              <a:t>"06:30"</a:t>
            </a:r>
            <a:r>
              <a:rPr lang="en-GB" sz="1600" dirty="0"/>
              <a:t>);</a:t>
            </a:r>
            <a:br>
              <a:rPr lang="en-GB" sz="1600" dirty="0"/>
            </a:br>
            <a:r>
              <a:rPr lang="en-GB" sz="1600" dirty="0" err="1"/>
              <a:t>LocalTime</a:t>
            </a:r>
            <a:r>
              <a:rPr lang="en-GB" sz="1600" dirty="0"/>
              <a:t> </a:t>
            </a:r>
            <a:r>
              <a:rPr lang="en-GB" sz="1600" dirty="0" err="1"/>
              <a:t>sixThirtyParsed</a:t>
            </a:r>
            <a:r>
              <a:rPr lang="en-GB" sz="1600" dirty="0"/>
              <a:t> = </a:t>
            </a:r>
            <a:r>
              <a:rPr lang="en-GB" sz="1600" dirty="0" err="1"/>
              <a:t>LocalTime.</a:t>
            </a:r>
            <a:r>
              <a:rPr lang="en-GB" sz="1600" i="1" dirty="0" err="1"/>
              <a:t>of</a:t>
            </a:r>
            <a:r>
              <a:rPr lang="en-GB" sz="1600" dirty="0"/>
              <a:t>(</a:t>
            </a:r>
            <a:r>
              <a:rPr lang="en-GB" sz="1600" dirty="0">
                <a:solidFill>
                  <a:srgbClr val="0000FF"/>
                </a:solidFill>
              </a:rPr>
              <a:t>6</a:t>
            </a:r>
            <a:r>
              <a:rPr lang="en-GB" sz="1600" dirty="0"/>
              <a:t>, </a:t>
            </a:r>
            <a:r>
              <a:rPr lang="en-GB" sz="1600" dirty="0">
                <a:solidFill>
                  <a:srgbClr val="0000FF"/>
                </a:solidFill>
              </a:rPr>
              <a:t>30</a:t>
            </a:r>
            <a:r>
              <a:rPr lang="en-GB" sz="1600" dirty="0"/>
              <a:t>);</a:t>
            </a:r>
            <a:br>
              <a:rPr lang="en-GB" sz="1600" dirty="0"/>
            </a:br>
            <a:r>
              <a:rPr lang="en-GB" sz="1600" dirty="0" err="1"/>
              <a:t>LocalTime</a:t>
            </a:r>
            <a:r>
              <a:rPr lang="en-GB" sz="1600" dirty="0"/>
              <a:t> </a:t>
            </a:r>
            <a:r>
              <a:rPr lang="en-GB" sz="1600" dirty="0" err="1"/>
              <a:t>sevenThirty</a:t>
            </a:r>
            <a:r>
              <a:rPr lang="en-GB" sz="1600" dirty="0"/>
              <a:t> = </a:t>
            </a:r>
            <a:r>
              <a:rPr lang="en-GB" sz="1600" dirty="0" err="1"/>
              <a:t>LocalTime.</a:t>
            </a:r>
            <a:r>
              <a:rPr lang="en-GB" sz="1600" i="1" dirty="0" err="1"/>
              <a:t>parse</a:t>
            </a:r>
            <a:r>
              <a:rPr lang="en-GB" sz="1600" dirty="0"/>
              <a:t>(</a:t>
            </a:r>
            <a:r>
              <a:rPr lang="en-GB" sz="1600" b="1" dirty="0">
                <a:solidFill>
                  <a:srgbClr val="008000"/>
                </a:solidFill>
              </a:rPr>
              <a:t>"06:30"</a:t>
            </a:r>
            <a:r>
              <a:rPr lang="en-GB" sz="1600" dirty="0"/>
              <a:t>).plus(</a:t>
            </a:r>
            <a:r>
              <a:rPr lang="en-GB" sz="1600" dirty="0">
                <a:solidFill>
                  <a:srgbClr val="0000FF"/>
                </a:solidFill>
              </a:rPr>
              <a:t>1</a:t>
            </a:r>
            <a:r>
              <a:rPr lang="en-GB" sz="1600" dirty="0"/>
              <a:t>, </a:t>
            </a:r>
            <a:r>
              <a:rPr lang="en-GB" sz="1600" dirty="0" err="1"/>
              <a:t>ChronoUnit.</a:t>
            </a:r>
            <a:r>
              <a:rPr lang="en-GB" sz="1600" b="1" i="1" dirty="0" err="1">
                <a:solidFill>
                  <a:srgbClr val="660E7A"/>
                </a:solidFill>
              </a:rPr>
              <a:t>HOURS</a:t>
            </a:r>
            <a:r>
              <a:rPr lang="en-GB" sz="1600" dirty="0"/>
              <a:t>);</a:t>
            </a:r>
            <a:br>
              <a:rPr lang="en-GB" sz="1600" dirty="0"/>
            </a:br>
            <a:r>
              <a:rPr lang="en-GB" sz="1600" b="1" dirty="0">
                <a:solidFill>
                  <a:srgbClr val="000080"/>
                </a:solidFill>
              </a:rPr>
              <a:t>int </a:t>
            </a:r>
            <a:r>
              <a:rPr lang="en-GB" sz="1600" dirty="0"/>
              <a:t>six = </a:t>
            </a:r>
            <a:r>
              <a:rPr lang="en-GB" sz="1600" dirty="0" err="1"/>
              <a:t>LocalTime.</a:t>
            </a:r>
            <a:r>
              <a:rPr lang="en-GB" sz="1600" i="1" dirty="0" err="1"/>
              <a:t>parse</a:t>
            </a:r>
            <a:r>
              <a:rPr lang="en-GB" sz="1600" dirty="0"/>
              <a:t>(</a:t>
            </a:r>
            <a:r>
              <a:rPr lang="en-GB" sz="1600" b="1" dirty="0">
                <a:solidFill>
                  <a:srgbClr val="008000"/>
                </a:solidFill>
              </a:rPr>
              <a:t>"06:30"</a:t>
            </a:r>
            <a:r>
              <a:rPr lang="en-GB" sz="1600" dirty="0"/>
              <a:t>).</a:t>
            </a:r>
            <a:r>
              <a:rPr lang="en-GB" sz="1600" dirty="0" err="1"/>
              <a:t>getHour</a:t>
            </a:r>
            <a:r>
              <a:rPr lang="en-GB" sz="1600" dirty="0"/>
              <a:t>();</a:t>
            </a:r>
            <a:br>
              <a:rPr lang="en-GB" sz="1600" dirty="0"/>
            </a:br>
            <a:r>
              <a:rPr lang="en-GB" sz="1600" b="1" dirty="0" err="1">
                <a:solidFill>
                  <a:srgbClr val="000080"/>
                </a:solidFill>
              </a:rPr>
              <a:t>boolean</a:t>
            </a:r>
            <a:r>
              <a:rPr lang="en-GB" sz="1600" b="1" dirty="0">
                <a:solidFill>
                  <a:srgbClr val="000080"/>
                </a:solidFill>
              </a:rPr>
              <a:t> </a:t>
            </a:r>
            <a:r>
              <a:rPr lang="en-GB" sz="1600" dirty="0" err="1"/>
              <a:t>isBefore</a:t>
            </a:r>
            <a:r>
              <a:rPr lang="en-GB" sz="1600" dirty="0"/>
              <a:t> = </a:t>
            </a:r>
            <a:r>
              <a:rPr lang="en-GB" sz="1600" dirty="0" err="1"/>
              <a:t>LocalTime.</a:t>
            </a:r>
            <a:r>
              <a:rPr lang="en-GB" sz="1600" i="1" dirty="0" err="1"/>
              <a:t>parse</a:t>
            </a:r>
            <a:r>
              <a:rPr lang="en-GB" sz="1600" dirty="0"/>
              <a:t>(</a:t>
            </a:r>
            <a:r>
              <a:rPr lang="en-GB" sz="1600" b="1" dirty="0">
                <a:solidFill>
                  <a:srgbClr val="008000"/>
                </a:solidFill>
              </a:rPr>
              <a:t>"06:30"</a:t>
            </a:r>
            <a:r>
              <a:rPr lang="en-GB" sz="1600" dirty="0"/>
              <a:t>).</a:t>
            </a:r>
            <a:r>
              <a:rPr lang="en-GB" sz="1600" dirty="0" err="1"/>
              <a:t>isBefore</a:t>
            </a:r>
            <a:r>
              <a:rPr lang="en-GB" sz="1600" dirty="0"/>
              <a:t>(</a:t>
            </a:r>
            <a:r>
              <a:rPr lang="en-GB" sz="1600" dirty="0" err="1"/>
              <a:t>LocalTime.</a:t>
            </a:r>
            <a:r>
              <a:rPr lang="en-GB" sz="1600" i="1" dirty="0" err="1"/>
              <a:t>parse</a:t>
            </a:r>
            <a:r>
              <a:rPr lang="en-GB" sz="1600" dirty="0"/>
              <a:t>(</a:t>
            </a:r>
            <a:r>
              <a:rPr lang="en-GB" sz="1600" b="1" dirty="0">
                <a:solidFill>
                  <a:srgbClr val="008000"/>
                </a:solidFill>
              </a:rPr>
              <a:t>"07:30"</a:t>
            </a:r>
            <a:r>
              <a:rPr lang="en-GB" sz="1600" dirty="0"/>
              <a:t>));</a:t>
            </a:r>
            <a:endParaRPr lang="en-UA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19BA1-F290-BA43-A99B-283687172B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9033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9648A-3293-E348-B57A-093940719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Working with LocalDateTime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417BF-B0AF-D940-A368-A62485373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843158" cy="35523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GB" sz="1600" dirty="0" err="1"/>
              <a:t>LocalDateTime.</a:t>
            </a:r>
            <a:r>
              <a:rPr lang="en-GB" sz="1600" i="1" dirty="0" err="1"/>
              <a:t>now</a:t>
            </a:r>
            <a:r>
              <a:rPr lang="en-GB" sz="1600" dirty="0"/>
              <a:t>();</a:t>
            </a:r>
            <a:br>
              <a:rPr lang="en-GB" sz="1600" dirty="0"/>
            </a:br>
            <a:r>
              <a:rPr lang="en-GB" sz="1600" dirty="0" err="1"/>
              <a:t>LocalDateTime.</a:t>
            </a:r>
            <a:r>
              <a:rPr lang="en-GB" sz="1600" i="1" dirty="0" err="1"/>
              <a:t>of</a:t>
            </a:r>
            <a:r>
              <a:rPr lang="en-GB" sz="1600" dirty="0"/>
              <a:t>(</a:t>
            </a:r>
            <a:r>
              <a:rPr lang="en-GB" sz="1600" dirty="0">
                <a:solidFill>
                  <a:srgbClr val="0000FF"/>
                </a:solidFill>
              </a:rPr>
              <a:t>2015</a:t>
            </a:r>
            <a:r>
              <a:rPr lang="en-GB" sz="1600" dirty="0"/>
              <a:t>, </a:t>
            </a:r>
            <a:r>
              <a:rPr lang="en-GB" sz="1600" dirty="0" err="1"/>
              <a:t>Month.</a:t>
            </a:r>
            <a:r>
              <a:rPr lang="en-GB" sz="1600" b="1" i="1" dirty="0" err="1">
                <a:solidFill>
                  <a:srgbClr val="660E7A"/>
                </a:solidFill>
              </a:rPr>
              <a:t>FEBRUARY</a:t>
            </a:r>
            <a:r>
              <a:rPr lang="en-GB" sz="1600" dirty="0"/>
              <a:t>, </a:t>
            </a:r>
            <a:r>
              <a:rPr lang="en-GB" sz="1600" dirty="0">
                <a:solidFill>
                  <a:srgbClr val="0000FF"/>
                </a:solidFill>
              </a:rPr>
              <a:t>20</a:t>
            </a:r>
            <a:r>
              <a:rPr lang="en-GB" sz="1600" dirty="0"/>
              <a:t>, </a:t>
            </a:r>
            <a:r>
              <a:rPr lang="en-GB" sz="1600" dirty="0">
                <a:solidFill>
                  <a:srgbClr val="0000FF"/>
                </a:solidFill>
              </a:rPr>
              <a:t>06</a:t>
            </a:r>
            <a:r>
              <a:rPr lang="en-GB" sz="1600" dirty="0"/>
              <a:t>, </a:t>
            </a:r>
            <a:r>
              <a:rPr lang="en-GB" sz="1600" dirty="0">
                <a:solidFill>
                  <a:srgbClr val="0000FF"/>
                </a:solidFill>
              </a:rPr>
              <a:t>30</a:t>
            </a:r>
            <a:r>
              <a:rPr lang="en-GB" sz="1600" dirty="0"/>
              <a:t>);</a:t>
            </a:r>
            <a:br>
              <a:rPr lang="en-GB" sz="1600" dirty="0"/>
            </a:br>
            <a:r>
              <a:rPr lang="en-GB" sz="1600" dirty="0" err="1"/>
              <a:t>LocalDateTime.</a:t>
            </a:r>
            <a:r>
              <a:rPr lang="en-GB" sz="1600" i="1" dirty="0" err="1"/>
              <a:t>parse</a:t>
            </a:r>
            <a:r>
              <a:rPr lang="en-GB" sz="1600" dirty="0"/>
              <a:t>(</a:t>
            </a:r>
            <a:r>
              <a:rPr lang="en-GB" sz="1600" b="1" dirty="0">
                <a:solidFill>
                  <a:srgbClr val="008000"/>
                </a:solidFill>
              </a:rPr>
              <a:t>"2015-02-20T06:30:00"</a:t>
            </a:r>
            <a:r>
              <a:rPr lang="en-GB" sz="1600" dirty="0"/>
              <a:t>);</a:t>
            </a:r>
            <a:br>
              <a:rPr lang="en-GB" sz="1600" dirty="0"/>
            </a:br>
            <a:r>
              <a:rPr lang="en-GB" sz="1600" dirty="0" err="1"/>
              <a:t>LocalDateTime.</a:t>
            </a:r>
            <a:r>
              <a:rPr lang="en-GB" sz="1600" i="1" dirty="0" err="1"/>
              <a:t>of</a:t>
            </a:r>
            <a:r>
              <a:rPr lang="en-GB" sz="1600" dirty="0"/>
              <a:t>(</a:t>
            </a:r>
            <a:r>
              <a:rPr lang="en-GB" sz="1600" dirty="0" err="1"/>
              <a:t>LocalDate.</a:t>
            </a:r>
            <a:r>
              <a:rPr lang="en-GB" sz="1600" i="1" dirty="0" err="1"/>
              <a:t>now</a:t>
            </a:r>
            <a:r>
              <a:rPr lang="en-GB" sz="1600" dirty="0"/>
              <a:t>(), </a:t>
            </a:r>
            <a:r>
              <a:rPr lang="en-GB" sz="1600" dirty="0" err="1"/>
              <a:t>LocalTime.</a:t>
            </a:r>
            <a:r>
              <a:rPr lang="en-GB" sz="1600" i="1" dirty="0" err="1"/>
              <a:t>now</a:t>
            </a:r>
            <a:r>
              <a:rPr lang="en-GB" sz="1600" dirty="0"/>
              <a:t>());</a:t>
            </a:r>
            <a:endParaRPr lang="en-UA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92396-FEB8-BE47-BC45-67FA693AAA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4007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D682F-48D6-4D42-8A3B-F7910147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Date and Time Formatting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24A2E-C3E7-B64C-8F56-B8F8B20FD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856507" cy="3552300"/>
          </a:xfrm>
        </p:spPr>
        <p:txBody>
          <a:bodyPr/>
          <a:lstStyle/>
          <a:p>
            <a:r>
              <a:rPr lang="en-UA" sz="1600" dirty="0"/>
              <a:t>Common format is ISO-8601 – ‘</a:t>
            </a:r>
            <a:r>
              <a:rPr lang="en-GB" sz="1600" dirty="0">
                <a:solidFill>
                  <a:srgbClr val="00B050"/>
                </a:solidFill>
              </a:rPr>
              <a:t>2011-12-03</a:t>
            </a:r>
            <a:r>
              <a:rPr lang="en-GB" sz="1600" dirty="0"/>
              <a:t>’ or ‘</a:t>
            </a:r>
            <a:r>
              <a:rPr lang="en-GB" sz="1600" dirty="0">
                <a:solidFill>
                  <a:srgbClr val="00B050"/>
                </a:solidFill>
              </a:rPr>
              <a:t>2011-12-03+01:00</a:t>
            </a:r>
            <a:r>
              <a:rPr lang="en-GB" sz="1600" dirty="0">
                <a:solidFill>
                  <a:schemeClr val="tx1"/>
                </a:solidFill>
              </a:rPr>
              <a:t>’</a:t>
            </a:r>
            <a:r>
              <a:rPr lang="en-GB" sz="1600" dirty="0"/>
              <a:t>.</a:t>
            </a:r>
            <a:r>
              <a:rPr lang="en-UA" sz="1600" dirty="0"/>
              <a:t> </a:t>
            </a:r>
          </a:p>
          <a:p>
            <a:endParaRPr lang="en-GB" sz="1600" dirty="0"/>
          </a:p>
          <a:p>
            <a:pPr>
              <a:lnSpc>
                <a:spcPct val="150000"/>
              </a:lnSpc>
            </a:pPr>
            <a:r>
              <a:rPr lang="en-GB" sz="1600" dirty="0" err="1"/>
              <a:t>LocalDateTime</a:t>
            </a:r>
            <a:r>
              <a:rPr lang="en-GB" sz="1600" dirty="0"/>
              <a:t> </a:t>
            </a:r>
            <a:r>
              <a:rPr lang="en-GB" sz="1600" dirty="0" err="1"/>
              <a:t>localDateTime</a:t>
            </a:r>
            <a:r>
              <a:rPr lang="en-GB" sz="1600" dirty="0"/>
              <a:t> = </a:t>
            </a:r>
            <a:r>
              <a:rPr lang="en-GB" sz="1600" dirty="0" err="1"/>
              <a:t>LocalDateTime.</a:t>
            </a:r>
            <a:r>
              <a:rPr lang="en-GB" sz="1600" i="1" dirty="0" err="1"/>
              <a:t>of</a:t>
            </a:r>
            <a:r>
              <a:rPr lang="en-GB" sz="1600" dirty="0"/>
              <a:t>(</a:t>
            </a:r>
            <a:r>
              <a:rPr lang="en-GB" sz="1600" dirty="0">
                <a:solidFill>
                  <a:srgbClr val="0000FF"/>
                </a:solidFill>
              </a:rPr>
              <a:t>2015</a:t>
            </a:r>
            <a:r>
              <a:rPr lang="en-GB" sz="1600" dirty="0"/>
              <a:t>, </a:t>
            </a:r>
            <a:r>
              <a:rPr lang="en-GB" sz="1600" dirty="0" err="1"/>
              <a:t>Month.</a:t>
            </a:r>
            <a:r>
              <a:rPr lang="en-GB" sz="1600" b="1" i="1" dirty="0" err="1">
                <a:solidFill>
                  <a:srgbClr val="660E7A"/>
                </a:solidFill>
              </a:rPr>
              <a:t>JANUARY</a:t>
            </a:r>
            <a:r>
              <a:rPr lang="en-GB" sz="1600" dirty="0"/>
              <a:t>, </a:t>
            </a:r>
            <a:r>
              <a:rPr lang="en-GB" sz="1600" dirty="0">
                <a:solidFill>
                  <a:srgbClr val="0000FF"/>
                </a:solidFill>
              </a:rPr>
              <a:t>25</a:t>
            </a:r>
            <a:r>
              <a:rPr lang="en-GB" sz="1600" dirty="0"/>
              <a:t>, </a:t>
            </a:r>
            <a:r>
              <a:rPr lang="en-GB" sz="1600" dirty="0">
                <a:solidFill>
                  <a:srgbClr val="0000FF"/>
                </a:solidFill>
              </a:rPr>
              <a:t>6</a:t>
            </a:r>
            <a:r>
              <a:rPr lang="en-GB" sz="1600" dirty="0"/>
              <a:t>, </a:t>
            </a:r>
            <a:r>
              <a:rPr lang="en-GB" sz="1600" dirty="0">
                <a:solidFill>
                  <a:srgbClr val="0000FF"/>
                </a:solidFill>
              </a:rPr>
              <a:t>30</a:t>
            </a:r>
            <a:r>
              <a:rPr lang="en-GB" sz="1600" dirty="0"/>
              <a:t>);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String </a:t>
            </a:r>
            <a:r>
              <a:rPr lang="en-GB" sz="1600" dirty="0" err="1"/>
              <a:t>localDateString</a:t>
            </a:r>
            <a:r>
              <a:rPr lang="en-GB" sz="1600" dirty="0"/>
              <a:t> = </a:t>
            </a:r>
            <a:r>
              <a:rPr lang="en-GB" sz="1600" dirty="0" err="1"/>
              <a:t>localDateTime.format</a:t>
            </a:r>
            <a:r>
              <a:rPr lang="en-GB" sz="1600" dirty="0"/>
              <a:t>(</a:t>
            </a:r>
            <a:r>
              <a:rPr lang="en-GB" sz="1600" dirty="0" err="1"/>
              <a:t>DateTimeFormatter.</a:t>
            </a:r>
            <a:r>
              <a:rPr lang="en-GB" sz="1600" b="1" i="1" dirty="0" err="1">
                <a:solidFill>
                  <a:srgbClr val="660E7A"/>
                </a:solidFill>
              </a:rPr>
              <a:t>ISO_DATE</a:t>
            </a:r>
            <a:r>
              <a:rPr lang="en-GB" sz="1600" dirty="0"/>
              <a:t>);</a:t>
            </a:r>
          </a:p>
          <a:p>
            <a:pPr>
              <a:lnSpc>
                <a:spcPct val="150000"/>
              </a:lnSpc>
            </a:pPr>
            <a:r>
              <a:rPr lang="en-GB" sz="1600" dirty="0" err="1"/>
              <a:t>localDateTime.format</a:t>
            </a:r>
            <a:r>
              <a:rPr lang="en-GB" sz="1600" dirty="0"/>
              <a:t>(</a:t>
            </a:r>
            <a:r>
              <a:rPr lang="en-GB" sz="1600" dirty="0" err="1"/>
              <a:t>DateTimeFormatter.</a:t>
            </a:r>
            <a:r>
              <a:rPr lang="en-GB" sz="1600" i="1" dirty="0" err="1"/>
              <a:t>ofPattern</a:t>
            </a:r>
            <a:r>
              <a:rPr lang="en-GB" sz="1600" dirty="0"/>
              <a:t>(</a:t>
            </a:r>
            <a:r>
              <a:rPr lang="en-GB" sz="1600" b="1" dirty="0">
                <a:solidFill>
                  <a:srgbClr val="008000"/>
                </a:solidFill>
              </a:rPr>
              <a:t>"</a:t>
            </a:r>
            <a:r>
              <a:rPr lang="en-GB" sz="1600" b="1" dirty="0" err="1">
                <a:solidFill>
                  <a:srgbClr val="008000"/>
                </a:solidFill>
              </a:rPr>
              <a:t>yyyy</a:t>
            </a:r>
            <a:r>
              <a:rPr lang="en-GB" sz="1600" b="1" dirty="0">
                <a:solidFill>
                  <a:srgbClr val="008000"/>
                </a:solidFill>
              </a:rPr>
              <a:t>/MM/dd"</a:t>
            </a:r>
            <a:r>
              <a:rPr lang="en-GB" sz="1600" dirty="0"/>
              <a:t>));</a:t>
            </a:r>
            <a:endParaRPr lang="en-UA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0E7F1-055C-AD44-890B-0F7D99B8D1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5050768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FFFFFF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1478</Words>
  <Application>Microsoft Macintosh PowerPoint</Application>
  <PresentationFormat>On-screen Show (16:9)</PresentationFormat>
  <Paragraphs>206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Raleway</vt:lpstr>
      <vt:lpstr>Lato</vt:lpstr>
      <vt:lpstr>Arial</vt:lpstr>
      <vt:lpstr>Courier New</vt:lpstr>
      <vt:lpstr>Antonio template</vt:lpstr>
      <vt:lpstr>Lesson 8 – Optional, DateTime API, Gradle</vt:lpstr>
      <vt:lpstr>Lesson Goals</vt:lpstr>
      <vt:lpstr>Date Time API</vt:lpstr>
      <vt:lpstr>Java Date Time API </vt:lpstr>
      <vt:lpstr>Most used classes in “java.time.*” package</vt:lpstr>
      <vt:lpstr>Working with LocalDate</vt:lpstr>
      <vt:lpstr>Working with LocalTime</vt:lpstr>
      <vt:lpstr>Working with LocalDateTime</vt:lpstr>
      <vt:lpstr>Date and Time Formatting</vt:lpstr>
      <vt:lpstr>Billion-Dollar mistake</vt:lpstr>
      <vt:lpstr>NPE aka “Billion-Dollar mistake”</vt:lpstr>
      <vt:lpstr>Most frequent exception</vt:lpstr>
      <vt:lpstr>NPE example</vt:lpstr>
      <vt:lpstr>Attempt 1: Null checks</vt:lpstr>
      <vt:lpstr>Attempt 2: Multiple Exits (Fail/Return First pattern)</vt:lpstr>
      <vt:lpstr>The problem – NullPointerException</vt:lpstr>
      <vt:lpstr>Optional – for the rescue </vt:lpstr>
      <vt:lpstr>Optional – for the rescue</vt:lpstr>
      <vt:lpstr>Warning before we progress</vt:lpstr>
      <vt:lpstr>How to create Optional objects</vt:lpstr>
      <vt:lpstr>Attempt 3: Refactoring with Optional</vt:lpstr>
      <vt:lpstr>Attempt 3: Optional is easy 😈</vt:lpstr>
      <vt:lpstr>Attempt 4: Optional is easy 😇</vt:lpstr>
      <vt:lpstr>Optional Methods</vt:lpstr>
      <vt:lpstr>Optional Summary</vt:lpstr>
      <vt:lpstr>What is </vt:lpstr>
      <vt:lpstr>Software build process</vt:lpstr>
      <vt:lpstr>Software build process</vt:lpstr>
      <vt:lpstr>Gradle Project Config Example</vt:lpstr>
      <vt:lpstr>Gradle main points</vt:lpstr>
      <vt:lpstr>Gradle core concepts</vt:lpstr>
      <vt:lpstr>Gradle core concepts</vt:lpstr>
      <vt:lpstr>Gradle core concepts</vt:lpstr>
      <vt:lpstr>Gradle Plugin power</vt:lpstr>
      <vt:lpstr>Gradle Project Config Example</vt:lpstr>
      <vt:lpstr>The Build Lifecycle</vt:lpstr>
      <vt:lpstr>Multi Module Projects</vt:lpstr>
      <vt:lpstr>Gradle Example</vt:lpstr>
      <vt:lpstr>Homework Task (Optional, DateTime)</vt:lpstr>
      <vt:lpstr>Homework Task (Gradle)</vt:lpstr>
      <vt:lpstr>Homework Task Example Project Structure</vt:lpstr>
      <vt:lpstr>Links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13 – Intro to Web, Servlet API</dc:title>
  <dc:creator>Vasya Rudas</dc:creator>
  <cp:lastModifiedBy>Vasya Rudas</cp:lastModifiedBy>
  <cp:revision>172</cp:revision>
  <dcterms:created xsi:type="dcterms:W3CDTF">2019-12-18T21:24:00Z</dcterms:created>
  <dcterms:modified xsi:type="dcterms:W3CDTF">2020-12-06T22:13:32Z</dcterms:modified>
</cp:coreProperties>
</file>